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315" r:id="rId3"/>
    <p:sldId id="317" r:id="rId4"/>
    <p:sldId id="316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03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4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DFC67-F479-AB4E-8145-6C34157B640E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5E711-CA8F-DA44-8694-AF25C27397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7328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428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2799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27F7B9-74EA-8D45-8454-5608D9A05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0B6EFA0-443D-9E4C-8693-6ACE87DEE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F23DD5-7313-2047-BC56-68779FD64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5D80407-F737-DE46-9698-BB70433DD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7114B4D-0DB0-B145-9B37-198239012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7292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CE527B-3B75-D345-BA82-9364FADCA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9DBE566-5C59-4B4B-AAF0-B44618D83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5BAD8A-DB9A-D341-9AEE-2525E76FB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E529B60-9A9F-4B4F-8F50-3AEE011A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4EF7DD2-2211-A34C-9BAD-C7F1A1BFA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2978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2FAEF50-5E1E-FB41-ACF8-F6C1E02A68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28F3B49-7E09-0A47-A729-E824D160F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F41A76-DFD8-4647-B08C-FC07D0B00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78D890A-022B-7646-8529-640509F42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A5CE9C-AB66-0144-8802-C14B2A607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05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FD6869-6CAF-AC42-B6C5-547A0BAF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20F740-1314-0446-94BF-870F5B8B5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0986D66-A12B-E645-8562-4C9659DB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DF1B9A-090A-C54C-A724-F9B0B355C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836B9C-F261-4D47-B78A-A9D55B1CF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42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1AF3FA-9DA7-1A4B-93B5-41EA327B1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0381A5-E8ED-2A46-9FEA-C6AFDE112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6757EE-4DDA-274D-A6C3-F45720968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9004FC-8260-8047-9E61-E83A4E804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A96DA4-9FE4-9E43-B4D4-2CEEF76A3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4377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58E811-F89A-0C4D-A0EA-179F46AD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47A14F2-6B09-5248-BB4D-2F5396142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B087BAA-ED7F-9C4B-AE50-D5C369A4C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86CB316-5BB1-DF4E-B6A2-AC4B22074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3E23E0E-B358-3F43-8E61-AFDA3AAC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3879963-4A51-4142-82C0-3A787C02D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5694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3249A3-69CF-E149-913E-7DBF26AD7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41591C-76A7-4640-A684-C4723A999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CEABD45-407A-EF4A-B7C3-CF66BBE07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1CCEF84-9D92-1342-858D-4D12CFCA82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1DE5C21-DE21-8A4B-BFE2-64C5FCCC7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95CEF47-935F-144F-9ACE-70BAA516E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905271A-0990-F847-9364-CD26FD43F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8024102-D3A1-4346-A1B4-C4049006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257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0E3E02-DB91-2F4E-9307-CA135254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20EC3DB-7E55-A044-A490-E368C53E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DA12FAE-7F03-5E4B-9706-0B50AFF4F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A696C8A-4C1A-484D-B632-4309A37E1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335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E73D27C-31A6-6D48-96C6-8712D32F2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4CCDFB-83EA-4A43-BF30-637D7FE3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32D3CE-D32F-2144-AE78-803ED1852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304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1B09F3-E827-ED4E-BF87-EFF10753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1C0F66-F46B-DA43-88BA-B4E5CE3A4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AD9146F-8520-184A-975C-6FCCC2EE6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94D94B5-D251-DB43-BF38-D1F1343A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6BAA03F-3418-D448-B826-972B04719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E1FF39B-B540-6349-A528-E8539E8D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5501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D691E6-FAA5-6E4A-8DF4-E525E1702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EADED48-3650-104B-908D-36B5F001F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8B2B68F-BC40-6345-8747-1D3178C06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4768D9-58F4-AC41-A968-B73DE8B8D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0B26C80-6746-9B44-9537-8DFDD5D2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9DD44F5-35D8-B046-AABA-CC4DBA682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6746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71D8B27-20C5-734B-815B-4130BD62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1E63EA0-D2B0-724A-8678-A603D8490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3D0A96-9927-B349-B731-038C7A5B78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45D92-99D3-8B42-AFB0-5C93CC4E731A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DE6E703-77C5-0344-8584-46700656A0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A1B8339-8BA0-7948-843D-BB6CE92BB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4DAB-3FBD-D642-BC92-29136C4642A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551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1D7A41-B18F-4D4C-9F52-84D5CFFFC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R</a:t>
            </a:r>
            <a:r>
              <a:rPr kumimoji="1" lang="ja-JP" altLang="en-US"/>
              <a:t>初心者講座第２</a:t>
            </a:r>
            <a:r>
              <a:rPr lang="ja-JP" altLang="en-US"/>
              <a:t>４</a:t>
            </a:r>
            <a:r>
              <a:rPr kumimoji="1" lang="ja-JP" altLang="en-US"/>
              <a:t>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D7D93A-BA42-5D47-893C-FE41C03A53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信頼区間の算出</a:t>
            </a:r>
          </a:p>
        </p:txBody>
      </p:sp>
    </p:spTree>
    <p:extLst>
      <p:ext uri="{BB962C8B-B14F-4D97-AF65-F5344CB8AC3E}">
        <p14:creationId xmlns:p14="http://schemas.microsoft.com/office/powerpoint/2010/main" val="820729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DEFA79-230E-F040-92D7-DEEB02EA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推定誤差</a:t>
            </a:r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0E19D930-DEA8-4845-85EE-F083860CB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56"/>
            <a:ext cx="10515600" cy="4351338"/>
          </a:xfrm>
        </p:spPr>
        <p:txBody>
          <a:bodyPr/>
          <a:lstStyle/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7DC7FF8C-A2DE-374A-8DB9-7B8BB345F128}"/>
              </a:ext>
            </a:extLst>
          </p:cNvPr>
          <p:cNvSpPr txBox="1">
            <a:spLocks/>
          </p:cNvSpPr>
          <p:nvPr/>
        </p:nvSpPr>
        <p:spPr>
          <a:xfrm>
            <a:off x="5163620" y="2115225"/>
            <a:ext cx="68571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もし、全く同じ年・月・エリアでデータを取ったら同じデータが得られるだろうか？</a:t>
            </a:r>
            <a:endParaRPr lang="en-US" altLang="ja-JP" dirty="0"/>
          </a:p>
          <a:p>
            <a:r>
              <a:rPr lang="en-US" altLang="ja-JP" dirty="0"/>
              <a:t>NO.</a:t>
            </a:r>
          </a:p>
          <a:p>
            <a:r>
              <a:rPr lang="en-US" altLang="ja-JP" dirty="0"/>
              <a:t>CPUE = </a:t>
            </a:r>
            <a:r>
              <a:rPr lang="ja-JP" altLang="en-US"/>
              <a:t>平均値</a:t>
            </a:r>
            <a:r>
              <a:rPr lang="en-US" altLang="ja-JP" dirty="0"/>
              <a:t> + </a:t>
            </a:r>
            <a:r>
              <a:rPr lang="ja-JP" altLang="en-US"/>
              <a:t>誤差</a:t>
            </a:r>
            <a:endParaRPr lang="en-US" altLang="ja-JP" dirty="0"/>
          </a:p>
          <a:p>
            <a:r>
              <a:rPr lang="ja-JP" altLang="en-US"/>
              <a:t>誤差はランダムなので、同じ</a:t>
            </a:r>
            <a:r>
              <a:rPr lang="en-US" altLang="ja-JP" dirty="0"/>
              <a:t>CPUE</a:t>
            </a:r>
            <a:r>
              <a:rPr lang="ja-JP" altLang="en-US"/>
              <a:t>データは得られない。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ja-JP" altLang="en-US"/>
              <a:t>→</a:t>
            </a:r>
            <a:r>
              <a:rPr lang="en-US" altLang="ja-JP" dirty="0"/>
              <a:t> </a:t>
            </a:r>
            <a:r>
              <a:rPr lang="ja-JP" altLang="en-US"/>
              <a:t>推定された標準化</a:t>
            </a:r>
            <a:r>
              <a:rPr lang="en-US" altLang="ja-JP" dirty="0"/>
              <a:t>CPUE</a:t>
            </a:r>
            <a:r>
              <a:rPr lang="ja-JP" altLang="en-US"/>
              <a:t>も不確実性をもつ（推定誤差）</a:t>
            </a:r>
            <a:endParaRPr lang="en-US" altLang="ja-JP" dirty="0"/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D87DCA6B-2E7D-9649-BCD8-D7A61AA2C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89" y="2115225"/>
            <a:ext cx="4562276" cy="316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30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DEFA79-230E-F040-92D7-DEEB02EA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信頼区間</a:t>
            </a:r>
            <a:endParaRPr kumimoji="1" lang="ja-JP" altLang="en-US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0E19D930-DEA8-4845-85EE-F083860CB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2642" y="2236592"/>
            <a:ext cx="1321158" cy="4351338"/>
          </a:xfrm>
        </p:spPr>
        <p:txBody>
          <a:bodyPr/>
          <a:lstStyle/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5CC61EF-0D05-954B-A45B-7D7A63454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073" y="1294544"/>
            <a:ext cx="4165602" cy="5563456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C94F8A39-2204-B04D-8AFA-A891006874AC}"/>
              </a:ext>
            </a:extLst>
          </p:cNvPr>
          <p:cNvCxnSpPr/>
          <p:nvPr/>
        </p:nvCxnSpPr>
        <p:spPr>
          <a:xfrm>
            <a:off x="1886103" y="3082247"/>
            <a:ext cx="3390471" cy="15103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D05C562-10D6-ED40-B000-8ECAFE331B9C}"/>
              </a:ext>
            </a:extLst>
          </p:cNvPr>
          <p:cNvCxnSpPr>
            <a:cxnSpLocks/>
          </p:cNvCxnSpPr>
          <p:nvPr/>
        </p:nvCxnSpPr>
        <p:spPr>
          <a:xfrm>
            <a:off x="1886103" y="3206839"/>
            <a:ext cx="3542871" cy="15381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89122904-76C4-EC4B-9F0F-DB24983DA204}"/>
              </a:ext>
            </a:extLst>
          </p:cNvPr>
          <p:cNvCxnSpPr>
            <a:cxnSpLocks/>
          </p:cNvCxnSpPr>
          <p:nvPr/>
        </p:nvCxnSpPr>
        <p:spPr>
          <a:xfrm>
            <a:off x="1810151" y="3405349"/>
            <a:ext cx="3540303" cy="10069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6068B71-8307-B94D-9ADC-8075B5BF2FAB}"/>
              </a:ext>
            </a:extLst>
          </p:cNvPr>
          <p:cNvCxnSpPr>
            <a:cxnSpLocks/>
          </p:cNvCxnSpPr>
          <p:nvPr/>
        </p:nvCxnSpPr>
        <p:spPr>
          <a:xfrm>
            <a:off x="1810152" y="3310847"/>
            <a:ext cx="3616253" cy="144804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A646A1D-0C41-404B-A121-67CCD7648F12}"/>
              </a:ext>
            </a:extLst>
          </p:cNvPr>
          <p:cNvCxnSpPr>
            <a:cxnSpLocks/>
          </p:cNvCxnSpPr>
          <p:nvPr/>
        </p:nvCxnSpPr>
        <p:spPr>
          <a:xfrm>
            <a:off x="1810152" y="3662499"/>
            <a:ext cx="3618822" cy="9183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右中かっこ 18">
            <a:extLst>
              <a:ext uri="{FF2B5EF4-FFF2-40B4-BE49-F238E27FC236}">
                <a16:creationId xmlns:a16="http://schemas.microsoft.com/office/drawing/2014/main" id="{DAECB966-9FB0-DD4F-8F8F-736A0DED6282}"/>
              </a:ext>
            </a:extLst>
          </p:cNvPr>
          <p:cNvSpPr/>
          <p:nvPr/>
        </p:nvSpPr>
        <p:spPr>
          <a:xfrm>
            <a:off x="5304879" y="4285827"/>
            <a:ext cx="312231" cy="599496"/>
          </a:xfrm>
          <a:prstGeom prst="rightBrace">
            <a:avLst>
              <a:gd name="adj1" fmla="val 72619"/>
              <a:gd name="adj2" fmla="val 50000"/>
            </a:avLst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4114214-874E-AB46-9A25-2DDA319D14CB}"/>
              </a:ext>
            </a:extLst>
          </p:cNvPr>
          <p:cNvSpPr txBox="1"/>
          <p:nvPr/>
        </p:nvSpPr>
        <p:spPr>
          <a:xfrm>
            <a:off x="6934195" y="4375616"/>
            <a:ext cx="17095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95%</a:t>
            </a:r>
            <a:r>
              <a:rPr kumimoji="1" lang="ja-JP" altLang="en-US"/>
              <a:t>信頼区間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99E6C7F-1868-E84C-B86E-D2E932D53DD2}"/>
              </a:ext>
            </a:extLst>
          </p:cNvPr>
          <p:cNvSpPr txBox="1"/>
          <p:nvPr/>
        </p:nvSpPr>
        <p:spPr>
          <a:xfrm>
            <a:off x="5892582" y="4700657"/>
            <a:ext cx="99407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2.5%</a:t>
            </a:r>
            <a:r>
              <a:rPr kumimoji="1" lang="ja-JP" altLang="en-US"/>
              <a:t>点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C22DBF8-2D3E-394B-B133-4B913BDEC48B}"/>
              </a:ext>
            </a:extLst>
          </p:cNvPr>
          <p:cNvSpPr txBox="1"/>
          <p:nvPr/>
        </p:nvSpPr>
        <p:spPr>
          <a:xfrm>
            <a:off x="5718533" y="4109200"/>
            <a:ext cx="1089033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ja-JP" dirty="0"/>
              <a:t>97</a:t>
            </a:r>
            <a:r>
              <a:rPr kumimoji="1" lang="en-US" altLang="ja-JP" dirty="0"/>
              <a:t>.5%</a:t>
            </a:r>
            <a:r>
              <a:rPr kumimoji="1" lang="ja-JP" altLang="en-US"/>
              <a:t>点</a:t>
            </a:r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FDB8A6C2-91C0-C54B-86EE-AA0398821B14}"/>
              </a:ext>
            </a:extLst>
          </p:cNvPr>
          <p:cNvCxnSpPr>
            <a:cxnSpLocks/>
          </p:cNvCxnSpPr>
          <p:nvPr/>
        </p:nvCxnSpPr>
        <p:spPr>
          <a:xfrm flipH="1">
            <a:off x="5313303" y="4289566"/>
            <a:ext cx="405230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D4AC0D9A-587B-7849-A5BC-E73747297FDF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5301426" y="4885323"/>
            <a:ext cx="591156" cy="0"/>
          </a:xfrm>
          <a:prstGeom prst="straightConnector1">
            <a:avLst/>
          </a:prstGeom>
          <a:ln w="25400">
            <a:solidFill>
              <a:srgbClr val="FF0000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330897D-2903-B545-9636-DDD475E1AF86}"/>
              </a:ext>
            </a:extLst>
          </p:cNvPr>
          <p:cNvSpPr txBox="1"/>
          <p:nvPr/>
        </p:nvSpPr>
        <p:spPr>
          <a:xfrm>
            <a:off x="5617110" y="2524918"/>
            <a:ext cx="6192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/>
              <a:t>真の標準化</a:t>
            </a:r>
            <a:r>
              <a:rPr kumimoji="1" lang="en-US" altLang="ja-JP" dirty="0"/>
              <a:t>CPUE</a:t>
            </a:r>
            <a:r>
              <a:rPr kumimoji="1" lang="ja-JP" altLang="en-US"/>
              <a:t>は</a:t>
            </a:r>
            <a:r>
              <a:rPr kumimoji="1" lang="en-US" altLang="ja-JP" dirty="0"/>
              <a:t>95%</a:t>
            </a:r>
            <a:r>
              <a:rPr kumimoji="1" lang="ja-JP" altLang="en-US"/>
              <a:t>の確率でこの範囲に含まれるよ、という範囲。</a:t>
            </a:r>
          </a:p>
        </p:txBody>
      </p:sp>
    </p:spTree>
    <p:extLst>
      <p:ext uri="{BB962C8B-B14F-4D97-AF65-F5344CB8AC3E}">
        <p14:creationId xmlns:p14="http://schemas.microsoft.com/office/powerpoint/2010/main" val="2691310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3865E1-907D-4A4F-B8C4-F69E4DF59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パラメトリック</a:t>
            </a:r>
            <a:r>
              <a:rPr kumimoji="1" lang="en-US" altLang="ja-JP" dirty="0"/>
              <a:t>Bootstrap</a:t>
            </a:r>
            <a:r>
              <a:rPr kumimoji="1" lang="ja-JP" altLang="en-US"/>
              <a:t>法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1DD571-D410-DA45-BE42-741CBA9F1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81120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simulate()</a:t>
            </a:r>
            <a:r>
              <a:rPr lang="ja-JP" altLang="en-US"/>
              <a:t>を使って、推定されたモデルからデータを多数生成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それぞれのデータのもとでモデルを推定し、</a:t>
            </a:r>
            <a:r>
              <a:rPr lang="en-US" altLang="ja-JP" dirty="0"/>
              <a:t>CPUE</a:t>
            </a:r>
            <a:r>
              <a:rPr lang="ja-JP" altLang="en-US"/>
              <a:t>標準化を行う。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ja-JP" altLang="en-US"/>
              <a:t>それぞれの年について、標準化</a:t>
            </a:r>
            <a:r>
              <a:rPr lang="en-US" altLang="ja-JP" dirty="0"/>
              <a:t>CPUE</a:t>
            </a:r>
            <a:r>
              <a:rPr lang="ja-JP" altLang="en-US"/>
              <a:t>の</a:t>
            </a:r>
            <a:r>
              <a:rPr lang="en-US" altLang="ja-JP" dirty="0"/>
              <a:t>95</a:t>
            </a:r>
            <a:r>
              <a:rPr lang="ja-JP" altLang="en-US"/>
              <a:t>％信頼区間を計算する。</a:t>
            </a:r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F452D8-217E-A741-9370-EE9A0A5A5BD5}"/>
              </a:ext>
            </a:extLst>
          </p:cNvPr>
          <p:cNvSpPr txBox="1"/>
          <p:nvPr/>
        </p:nvSpPr>
        <p:spPr>
          <a:xfrm>
            <a:off x="0" y="1789944"/>
            <a:ext cx="12449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log(CPUE) = factor(year) + factor(month) + area + </a:t>
            </a:r>
            <a:r>
              <a:rPr lang="en-US" altLang="ja-JP" sz="2800" dirty="0"/>
              <a:t>factor(year)*area +</a:t>
            </a:r>
            <a:r>
              <a:rPr lang="en-US" altLang="ja-JP" sz="2800" dirty="0" err="1">
                <a:solidFill>
                  <a:srgbClr val="FF0000"/>
                </a:solidFill>
              </a:rPr>
              <a:t>ε</a:t>
            </a:r>
            <a:endParaRPr kumimoji="1" lang="ja-JP" altLang="en-US" sz="2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204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3614</TotalTime>
  <Words>168</Words>
  <Application>Microsoft Macintosh PowerPoint</Application>
  <PresentationFormat>ワイド画面</PresentationFormat>
  <Paragraphs>25</Paragraphs>
  <Slides>4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R初心者講座第２４回</vt:lpstr>
      <vt:lpstr>推定誤差</vt:lpstr>
      <vt:lpstr>信頼区間</vt:lpstr>
      <vt:lpstr>パラメトリックBootstrap法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R初心者講座第２３回</dc:title>
  <dc:creator>Microsoft Office User</dc:creator>
  <cp:lastModifiedBy>Microsoft Office User</cp:lastModifiedBy>
  <cp:revision>28</cp:revision>
  <dcterms:created xsi:type="dcterms:W3CDTF">2022-06-29T09:22:10Z</dcterms:created>
  <dcterms:modified xsi:type="dcterms:W3CDTF">2022-07-02T14:25:13Z</dcterms:modified>
</cp:coreProperties>
</file>

<file path=docProps/thumbnail.jpeg>
</file>